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7556500" cy="10693400"/>
  <p:notesSz cx="6858000" cy="91440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-52"/>
      <p:regular r:id="rId12"/>
      <p:bold r:id="rId13"/>
      <p:italic r:id="rId14"/>
      <p:boldItalic r:id="rId15"/>
    </p:embeddedFont>
    <p:embeddedFont>
      <p:font typeface="Montserrat Bold" panose="00000800000000000000" charset="-52"/>
      <p:regular r:id="rId16"/>
    </p:embeddedFont>
    <p:embeddedFont>
      <p:font typeface="Montserrat Italics" panose="020B0604020202020204" charset="-52"/>
      <p:regular r:id="rId17"/>
    </p:embeddedFont>
    <p:embeddedFont>
      <p:font typeface="Montserrat Semi-Bold Bold" panose="020B0604020202020204" charset="-52"/>
      <p:regular r:id="rId18"/>
    </p:embeddedFont>
    <p:embeddedFont>
      <p:font typeface="RotanaBold" panose="020B0604020202020204" charset="0"/>
      <p:bold r:id="rId19"/>
    </p:embeddedFont>
    <p:embeddedFont>
      <p:font typeface="RotanaLight" panose="020B0604020202020204" charset="0"/>
      <p:regular r:id="rId20"/>
    </p:embeddedFont>
    <p:embeddedFont>
      <p:font typeface="Suka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8" autoAdjust="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51673" y="189338"/>
            <a:ext cx="1064350" cy="586181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778633" y="10267601"/>
            <a:ext cx="6055323" cy="400899"/>
            <a:chOff x="0" y="0"/>
            <a:chExt cx="8073764" cy="53453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"/>
            <a:srcRect t="14499" r="64702" b="12309"/>
            <a:stretch>
              <a:fillRect/>
            </a:stretch>
          </p:blipFill>
          <p:spPr>
            <a:xfrm>
              <a:off x="0" y="81558"/>
              <a:ext cx="467894" cy="445427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/>
            <a:srcRect l="35903" t="6969" r="32856" b="5647"/>
            <a:stretch>
              <a:fillRect/>
            </a:stretch>
          </p:blipFill>
          <p:spPr>
            <a:xfrm>
              <a:off x="2513426" y="0"/>
              <a:ext cx="416234" cy="534532"/>
            </a:xfrm>
            <a:prstGeom prst="rect">
              <a:avLst/>
            </a:prstGeom>
          </p:spPr>
        </p:pic>
        <p:sp>
          <p:nvSpPr>
            <p:cNvPr id="47" name="TextBox 47"/>
            <p:cNvSpPr txBox="1"/>
            <p:nvPr/>
          </p:nvSpPr>
          <p:spPr>
            <a:xfrm>
              <a:off x="503656" y="109038"/>
              <a:ext cx="1996297" cy="21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spc="85">
                  <a:solidFill>
                    <a:srgbClr val="000000"/>
                  </a:solidFill>
                  <a:latin typeface="Sukar"/>
                </a:rPr>
                <a:t>saadiyatrotana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970078" y="109038"/>
              <a:ext cx="2373701" cy="21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spc="85">
                  <a:solidFill>
                    <a:srgbClr val="000000"/>
                  </a:solidFill>
                  <a:latin typeface="Sukar"/>
                </a:rPr>
                <a:t>SaadiyatRotanaResort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963396" y="109038"/>
              <a:ext cx="2110368" cy="21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spc="85">
                  <a:solidFill>
                    <a:srgbClr val="000000"/>
                  </a:solidFill>
                  <a:latin typeface="Sukar"/>
                </a:rPr>
                <a:t>02 697 0000</a:t>
              </a:r>
            </a:p>
          </p:txBody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18118" y="10318820"/>
            <a:ext cx="255523" cy="255523"/>
          </a:xfrm>
          <a:prstGeom prst="rect">
            <a:avLst/>
          </a:prstGeom>
        </p:spPr>
      </p:pic>
      <p:grpSp>
        <p:nvGrpSpPr>
          <p:cNvPr id="54" name="Group 2">
            <a:extLst>
              <a:ext uri="{FF2B5EF4-FFF2-40B4-BE49-F238E27FC236}">
                <a16:creationId xmlns:a16="http://schemas.microsoft.com/office/drawing/2014/main" id="{9986C910-2216-3716-57F7-C13A9C0CB817}"/>
              </a:ext>
            </a:extLst>
          </p:cNvPr>
          <p:cNvGrpSpPr/>
          <p:nvPr/>
        </p:nvGrpSpPr>
        <p:grpSpPr>
          <a:xfrm>
            <a:off x="-2827" y="4082773"/>
            <a:ext cx="2775474" cy="1629768"/>
            <a:chOff x="0" y="0"/>
            <a:chExt cx="994667" cy="584072"/>
          </a:xfrm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8C02CC8C-878E-9D28-102B-C5F341B724D3}"/>
                </a:ext>
              </a:extLst>
            </p:cNvPr>
            <p:cNvSpPr/>
            <p:nvPr/>
          </p:nvSpPr>
          <p:spPr>
            <a:xfrm>
              <a:off x="0" y="0"/>
              <a:ext cx="994667" cy="584072"/>
            </a:xfrm>
            <a:custGeom>
              <a:avLst/>
              <a:gdLst/>
              <a:ahLst/>
              <a:cxnLst/>
              <a:rect l="l" t="t" r="r" b="b"/>
              <a:pathLst>
                <a:path w="994667" h="584072">
                  <a:moveTo>
                    <a:pt x="0" y="0"/>
                  </a:moveTo>
                  <a:lnTo>
                    <a:pt x="994667" y="0"/>
                  </a:lnTo>
                  <a:lnTo>
                    <a:pt x="994667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E89C84E0-B8E3-05FB-8BDB-E886FD2A448F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57" name="Group 5">
            <a:extLst>
              <a:ext uri="{FF2B5EF4-FFF2-40B4-BE49-F238E27FC236}">
                <a16:creationId xmlns:a16="http://schemas.microsoft.com/office/drawing/2014/main" id="{89117697-6C72-A7D9-6F10-36083D089E98}"/>
              </a:ext>
            </a:extLst>
          </p:cNvPr>
          <p:cNvGrpSpPr/>
          <p:nvPr/>
        </p:nvGrpSpPr>
        <p:grpSpPr>
          <a:xfrm>
            <a:off x="5141838" y="6251005"/>
            <a:ext cx="2407876" cy="1629768"/>
            <a:chOff x="0" y="0"/>
            <a:chExt cx="862928" cy="584072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940081C6-98AB-66F3-123D-F83FEA34DD6C}"/>
                </a:ext>
              </a:extLst>
            </p:cNvPr>
            <p:cNvSpPr/>
            <p:nvPr/>
          </p:nvSpPr>
          <p:spPr>
            <a:xfrm>
              <a:off x="0" y="0"/>
              <a:ext cx="862928" cy="584072"/>
            </a:xfrm>
            <a:custGeom>
              <a:avLst/>
              <a:gdLst/>
              <a:ahLst/>
              <a:cxnLst/>
              <a:rect l="l" t="t" r="r" b="b"/>
              <a:pathLst>
                <a:path w="862928" h="584072">
                  <a:moveTo>
                    <a:pt x="0" y="0"/>
                  </a:moveTo>
                  <a:lnTo>
                    <a:pt x="862928" y="0"/>
                  </a:lnTo>
                  <a:lnTo>
                    <a:pt x="862928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id="{B4E744B3-35E6-581D-ACDB-6A020656A8D7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pic>
        <p:nvPicPr>
          <p:cNvPr id="63" name="Picture 11">
            <a:extLst>
              <a:ext uri="{FF2B5EF4-FFF2-40B4-BE49-F238E27FC236}">
                <a16:creationId xmlns:a16="http://schemas.microsoft.com/office/drawing/2014/main" id="{DA248C8A-82BB-19E3-5912-FE31A87C8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27" y="4218537"/>
            <a:ext cx="1963488" cy="764714"/>
          </a:xfrm>
          <a:prstGeom prst="rect">
            <a:avLst/>
          </a:prstGeom>
        </p:spPr>
      </p:pic>
      <p:pic>
        <p:nvPicPr>
          <p:cNvPr id="64" name="Picture 12">
            <a:extLst>
              <a:ext uri="{FF2B5EF4-FFF2-40B4-BE49-F238E27FC236}">
                <a16:creationId xmlns:a16="http://schemas.microsoft.com/office/drawing/2014/main" id="{D6276883-5754-8FA6-7972-F13C38051D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98970" y="3890543"/>
            <a:ext cx="2095381" cy="2091052"/>
          </a:xfrm>
          <a:prstGeom prst="rect">
            <a:avLst/>
          </a:prstGeom>
        </p:spPr>
      </p:pic>
      <p:pic>
        <p:nvPicPr>
          <p:cNvPr id="65" name="Picture 14">
            <a:extLst>
              <a:ext uri="{FF2B5EF4-FFF2-40B4-BE49-F238E27FC236}">
                <a16:creationId xmlns:a16="http://schemas.microsoft.com/office/drawing/2014/main" id="{B5E77FF9-8D35-1395-FB93-2BD886F6B7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33800" y="6311186"/>
            <a:ext cx="994666" cy="955351"/>
          </a:xfrm>
          <a:prstGeom prst="rect">
            <a:avLst/>
          </a:prstGeom>
        </p:spPr>
      </p:pic>
      <p:pic>
        <p:nvPicPr>
          <p:cNvPr id="66" name="Picture 15">
            <a:extLst>
              <a:ext uri="{FF2B5EF4-FFF2-40B4-BE49-F238E27FC236}">
                <a16:creationId xmlns:a16="http://schemas.microsoft.com/office/drawing/2014/main" id="{C770EC71-7BEA-B717-D4C9-B749ED9061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12590" y="5919636"/>
            <a:ext cx="2092434" cy="2088110"/>
          </a:xfrm>
          <a:prstGeom prst="rect">
            <a:avLst/>
          </a:prstGeom>
        </p:spPr>
      </p:pic>
      <p:sp>
        <p:nvSpPr>
          <p:cNvPr id="67" name="TextBox 27">
            <a:extLst>
              <a:ext uri="{FF2B5EF4-FFF2-40B4-BE49-F238E27FC236}">
                <a16:creationId xmlns:a16="http://schemas.microsoft.com/office/drawing/2014/main" id="{9EFAC6DC-7F13-51AA-C097-1C3F8B82A68B}"/>
              </a:ext>
            </a:extLst>
          </p:cNvPr>
          <p:cNvSpPr txBox="1"/>
          <p:nvPr/>
        </p:nvSpPr>
        <p:spPr>
          <a:xfrm>
            <a:off x="106149" y="4923516"/>
            <a:ext cx="1905926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ru-RU" sz="1099" dirty="0">
                <a:solidFill>
                  <a:srgbClr val="62872D"/>
                </a:solidFill>
                <a:latin typeface="Montserrat Bold"/>
              </a:rPr>
              <a:t>МЕЖДУНАРОДНАЯ</a:t>
            </a:r>
            <a:endParaRPr lang="en-US" sz="1099" dirty="0">
              <a:solidFill>
                <a:srgbClr val="62872D"/>
              </a:solidFill>
              <a:latin typeface="Montserrat Bold"/>
            </a:endParaRPr>
          </a:p>
          <a:p>
            <a:pPr>
              <a:lnSpc>
                <a:spcPts val="1539"/>
              </a:lnSpc>
            </a:pPr>
            <a:r>
              <a:rPr lang="ru-RU" sz="1099" dirty="0">
                <a:solidFill>
                  <a:srgbClr val="62872D"/>
                </a:solidFill>
                <a:latin typeface="Montserrat Bold"/>
              </a:rPr>
              <a:t>Завтрак</a:t>
            </a:r>
            <a:r>
              <a:rPr lang="en-US" sz="1099" dirty="0">
                <a:solidFill>
                  <a:srgbClr val="62872D"/>
                </a:solidFill>
                <a:latin typeface="Montserrat Bold"/>
              </a:rPr>
              <a:t>: </a:t>
            </a:r>
            <a:r>
              <a:rPr lang="en-US" sz="1099" dirty="0">
                <a:solidFill>
                  <a:srgbClr val="62872D"/>
                </a:solidFill>
                <a:latin typeface="Montserrat"/>
              </a:rPr>
              <a:t>7</a:t>
            </a:r>
            <a:r>
              <a:rPr lang="ru-RU" sz="1099" dirty="0">
                <a:solidFill>
                  <a:srgbClr val="62872D"/>
                </a:solidFill>
                <a:latin typeface="Montserrat"/>
              </a:rPr>
              <a:t>:00</a:t>
            </a:r>
            <a:r>
              <a:rPr lang="en-US" sz="1099" dirty="0">
                <a:solidFill>
                  <a:srgbClr val="62872D"/>
                </a:solidFill>
                <a:latin typeface="Montserrat"/>
              </a:rPr>
              <a:t> – 11</a:t>
            </a:r>
            <a:r>
              <a:rPr lang="ru-RU" sz="1099" dirty="0">
                <a:solidFill>
                  <a:srgbClr val="62872D"/>
                </a:solidFill>
                <a:latin typeface="Montserrat"/>
              </a:rPr>
              <a:t>:00</a:t>
            </a:r>
            <a:endParaRPr lang="en-US" sz="1099" dirty="0">
              <a:solidFill>
                <a:srgbClr val="62872D"/>
              </a:solidFill>
              <a:latin typeface="Montserrat"/>
            </a:endParaRPr>
          </a:p>
          <a:p>
            <a:pPr>
              <a:lnSpc>
                <a:spcPts val="1539"/>
              </a:lnSpc>
            </a:pPr>
            <a:r>
              <a:rPr lang="ru-RU" sz="1099" dirty="0">
                <a:solidFill>
                  <a:srgbClr val="62872D"/>
                </a:solidFill>
                <a:latin typeface="Montserrat Bold"/>
              </a:rPr>
              <a:t>Ужин</a:t>
            </a:r>
            <a:r>
              <a:rPr lang="en-US" sz="1099" dirty="0">
                <a:solidFill>
                  <a:srgbClr val="62872D"/>
                </a:solidFill>
                <a:latin typeface="Montserrat Bold"/>
              </a:rPr>
              <a:t>: </a:t>
            </a:r>
            <a:r>
              <a:rPr lang="ru-RU" sz="1099" dirty="0">
                <a:solidFill>
                  <a:srgbClr val="62872D"/>
                </a:solidFill>
                <a:latin typeface="Montserrat"/>
              </a:rPr>
              <a:t>18</a:t>
            </a:r>
            <a:r>
              <a:rPr lang="en-US" sz="1099" dirty="0">
                <a:solidFill>
                  <a:srgbClr val="62872D"/>
                </a:solidFill>
                <a:latin typeface="Montserrat"/>
              </a:rPr>
              <a:t>:30 - </a:t>
            </a:r>
            <a:r>
              <a:rPr lang="ru-RU" sz="1099" dirty="0">
                <a:solidFill>
                  <a:srgbClr val="62872D"/>
                </a:solidFill>
                <a:latin typeface="Montserrat"/>
              </a:rPr>
              <a:t>22</a:t>
            </a:r>
            <a:r>
              <a:rPr lang="en-US" sz="1099" dirty="0">
                <a:solidFill>
                  <a:srgbClr val="62872D"/>
                </a:solidFill>
                <a:latin typeface="Montserrat"/>
              </a:rPr>
              <a:t>:30  </a:t>
            </a:r>
          </a:p>
        </p:txBody>
      </p:sp>
      <p:sp>
        <p:nvSpPr>
          <p:cNvPr id="68" name="TextBox 30">
            <a:extLst>
              <a:ext uri="{FF2B5EF4-FFF2-40B4-BE49-F238E27FC236}">
                <a16:creationId xmlns:a16="http://schemas.microsoft.com/office/drawing/2014/main" id="{018B7CD7-164E-F734-1B2A-7BAB9FA81F46}"/>
              </a:ext>
            </a:extLst>
          </p:cNvPr>
          <p:cNvSpPr txBox="1"/>
          <p:nvPr/>
        </p:nvSpPr>
        <p:spPr>
          <a:xfrm>
            <a:off x="4140650" y="4088071"/>
            <a:ext cx="3329920" cy="12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Основной ресторан </a:t>
            </a:r>
            <a:r>
              <a:rPr lang="en-US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Sim Sim</a:t>
            </a:r>
            <a:r>
              <a:rPr lang="ru-RU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 предлагает буфет международной кухни, дополненный блюдами из различных уголков мира. Гости могут попробовать лучшее из кухни Ближнего Востока и Азии от шефа в дополнение к основному меню</a:t>
            </a:r>
            <a:r>
              <a:rPr lang="en-US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. </a:t>
            </a:r>
          </a:p>
        </p:txBody>
      </p:sp>
      <p:sp>
        <p:nvSpPr>
          <p:cNvPr id="69" name="TextBox 31">
            <a:extLst>
              <a:ext uri="{FF2B5EF4-FFF2-40B4-BE49-F238E27FC236}">
                <a16:creationId xmlns:a16="http://schemas.microsoft.com/office/drawing/2014/main" id="{941F7C4B-1969-D475-57AC-F8BE7FB6D970}"/>
              </a:ext>
            </a:extLst>
          </p:cNvPr>
          <p:cNvSpPr txBox="1"/>
          <p:nvPr/>
        </p:nvSpPr>
        <p:spPr>
          <a:xfrm>
            <a:off x="184868" y="6410807"/>
            <a:ext cx="3276088" cy="1504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Традиционная итальянская кухня предлагает блюда из свежих ингредиентов, приготовленных итальянскими шеф поварами на открытом огне. Все блюда сервируются в итальянском стиле в гармонии с уникальным интерьером и домашней </a:t>
            </a:r>
            <a:r>
              <a:rPr lang="ru-RU" sz="1100" spc="67" dirty="0" err="1">
                <a:solidFill>
                  <a:srgbClr val="503F38"/>
                </a:solidFill>
                <a:latin typeface="RotanaLight" panose="02040502050405020303" pitchFamily="18" charset="0"/>
              </a:rPr>
              <a:t>расслаляющей</a:t>
            </a:r>
            <a:r>
              <a:rPr lang="ru-RU" sz="1100" spc="67" dirty="0">
                <a:solidFill>
                  <a:srgbClr val="503F38"/>
                </a:solidFill>
                <a:latin typeface="RotanaLight" panose="02040502050405020303" pitchFamily="18" charset="0"/>
              </a:rPr>
              <a:t> атмосферой.</a:t>
            </a:r>
            <a:endParaRPr lang="en-US" sz="1100" spc="67" dirty="0">
              <a:solidFill>
                <a:srgbClr val="503F38"/>
              </a:solidFill>
              <a:latin typeface="RotanaLight" panose="02040502050405020303" pitchFamily="18" charset="0"/>
            </a:endParaRPr>
          </a:p>
        </p:txBody>
      </p:sp>
      <p:sp>
        <p:nvSpPr>
          <p:cNvPr id="74" name="TextBox 28">
            <a:extLst>
              <a:ext uri="{FF2B5EF4-FFF2-40B4-BE49-F238E27FC236}">
                <a16:creationId xmlns:a16="http://schemas.microsoft.com/office/drawing/2014/main" id="{3C7C4472-9B94-98A3-4B0A-EFD78CB18EF9}"/>
              </a:ext>
            </a:extLst>
          </p:cNvPr>
          <p:cNvSpPr txBox="1"/>
          <p:nvPr/>
        </p:nvSpPr>
        <p:spPr>
          <a:xfrm>
            <a:off x="5611315" y="7248483"/>
            <a:ext cx="2014652" cy="56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9"/>
              </a:lnSpc>
            </a:pPr>
            <a:r>
              <a:rPr lang="ru-RU" sz="1099" dirty="0">
                <a:solidFill>
                  <a:srgbClr val="231F51"/>
                </a:solidFill>
                <a:latin typeface="Montserrat Bold"/>
              </a:rPr>
              <a:t>ИТАЛЬЯНСКАЯ</a:t>
            </a:r>
            <a:endParaRPr lang="en-US" sz="1099" dirty="0">
              <a:solidFill>
                <a:srgbClr val="231F51"/>
              </a:solidFill>
              <a:latin typeface="Montserrat Bold"/>
            </a:endParaRPr>
          </a:p>
          <a:p>
            <a:pPr algn="just">
              <a:lnSpc>
                <a:spcPts val="1539"/>
              </a:lnSpc>
            </a:pPr>
            <a:r>
              <a:rPr lang="en-US" sz="1099" dirty="0">
                <a:solidFill>
                  <a:srgbClr val="231F51"/>
                </a:solidFill>
                <a:latin typeface="Montserrat"/>
              </a:rPr>
              <a:t>12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:00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 - 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23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:30 (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ВС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-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ПТ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)</a:t>
            </a:r>
            <a:r>
              <a:rPr lang="en-US" sz="1099" dirty="0">
                <a:solidFill>
                  <a:srgbClr val="231F51"/>
                </a:solidFill>
                <a:latin typeface="Montserrat Italics"/>
              </a:rPr>
              <a:t> </a:t>
            </a:r>
          </a:p>
          <a:p>
            <a:pPr algn="just">
              <a:lnSpc>
                <a:spcPts val="1539"/>
              </a:lnSpc>
            </a:pPr>
            <a:r>
              <a:rPr lang="ru-RU" sz="1099" dirty="0">
                <a:solidFill>
                  <a:srgbClr val="231F51"/>
                </a:solidFill>
                <a:latin typeface="Montserrat"/>
              </a:rPr>
              <a:t>18:00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 - 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23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:30 (</a:t>
            </a:r>
            <a:r>
              <a:rPr lang="ru-RU" sz="1099" dirty="0">
                <a:solidFill>
                  <a:srgbClr val="231F51"/>
                </a:solidFill>
                <a:latin typeface="Montserrat"/>
              </a:rPr>
              <a:t>Суббота</a:t>
            </a:r>
            <a:r>
              <a:rPr lang="en-US" sz="1099" dirty="0">
                <a:solidFill>
                  <a:srgbClr val="231F51"/>
                </a:solidFill>
                <a:latin typeface="Montserrat"/>
              </a:rPr>
              <a:t>)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962B331D-80A6-2220-F3AE-94A956C42C00}"/>
              </a:ext>
            </a:extLst>
          </p:cNvPr>
          <p:cNvGrpSpPr/>
          <p:nvPr/>
        </p:nvGrpSpPr>
        <p:grpSpPr>
          <a:xfrm>
            <a:off x="-20200" y="8239104"/>
            <a:ext cx="2663692" cy="1596757"/>
            <a:chOff x="0" y="0"/>
            <a:chExt cx="954607" cy="584072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DF52EBC5-F046-E322-5547-45AB105993BE}"/>
                </a:ext>
              </a:extLst>
            </p:cNvPr>
            <p:cNvSpPr/>
            <p:nvPr/>
          </p:nvSpPr>
          <p:spPr>
            <a:xfrm>
              <a:off x="0" y="0"/>
              <a:ext cx="954607" cy="584072"/>
            </a:xfrm>
            <a:custGeom>
              <a:avLst/>
              <a:gdLst/>
              <a:ahLst/>
              <a:cxnLst/>
              <a:rect l="l" t="t" r="r" b="b"/>
              <a:pathLst>
                <a:path w="954607" h="584072">
                  <a:moveTo>
                    <a:pt x="0" y="0"/>
                  </a:moveTo>
                  <a:lnTo>
                    <a:pt x="954607" y="0"/>
                  </a:lnTo>
                  <a:lnTo>
                    <a:pt x="954607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63110D9-83AC-D1A6-7D4C-56D035B70216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pic>
        <p:nvPicPr>
          <p:cNvPr id="35" name="Picture 13">
            <a:extLst>
              <a:ext uri="{FF2B5EF4-FFF2-40B4-BE49-F238E27FC236}">
                <a16:creationId xmlns:a16="http://schemas.microsoft.com/office/drawing/2014/main" id="{5A15EB0A-F408-7091-2C97-4ADC5A4C2E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457" y="8295254"/>
            <a:ext cx="1397386" cy="1071564"/>
          </a:xfrm>
          <a:prstGeom prst="rect">
            <a:avLst/>
          </a:prstGeom>
        </p:spPr>
      </p:pic>
      <p:sp>
        <p:nvSpPr>
          <p:cNvPr id="36" name="TextBox 20">
            <a:extLst>
              <a:ext uri="{FF2B5EF4-FFF2-40B4-BE49-F238E27FC236}">
                <a16:creationId xmlns:a16="http://schemas.microsoft.com/office/drawing/2014/main" id="{CB6E3F49-2A0A-32FB-8F65-DD0B04D6775C}"/>
              </a:ext>
            </a:extLst>
          </p:cNvPr>
          <p:cNvSpPr txBox="1"/>
          <p:nvPr/>
        </p:nvSpPr>
        <p:spPr>
          <a:xfrm>
            <a:off x="292609" y="9338243"/>
            <a:ext cx="1308994" cy="37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12A09B"/>
                </a:solidFill>
                <a:latin typeface="Montserrat Bold"/>
              </a:rPr>
              <a:t>SURF &amp; TURF</a:t>
            </a:r>
          </a:p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12A09B"/>
                </a:solidFill>
                <a:latin typeface="Montserrat"/>
              </a:rPr>
              <a:t>12</a:t>
            </a:r>
            <a:r>
              <a:rPr lang="ru-RU" sz="1100" dirty="0">
                <a:solidFill>
                  <a:srgbClr val="12A09B"/>
                </a:solidFill>
                <a:latin typeface="Montserrat"/>
              </a:rPr>
              <a:t>:00</a:t>
            </a:r>
            <a:r>
              <a:rPr lang="en-US" sz="1100" dirty="0">
                <a:solidFill>
                  <a:srgbClr val="12A09B"/>
                </a:solidFill>
                <a:latin typeface="Montserrat"/>
              </a:rPr>
              <a:t> - </a:t>
            </a:r>
            <a:r>
              <a:rPr lang="ru-RU" sz="1100" dirty="0">
                <a:solidFill>
                  <a:srgbClr val="12A09B"/>
                </a:solidFill>
                <a:latin typeface="Montserrat"/>
              </a:rPr>
              <a:t>23</a:t>
            </a:r>
            <a:r>
              <a:rPr lang="en-US" sz="1100" dirty="0">
                <a:solidFill>
                  <a:srgbClr val="12A09B"/>
                </a:solidFill>
                <a:latin typeface="Montserrat"/>
              </a:rPr>
              <a:t>:30 </a:t>
            </a:r>
            <a:r>
              <a:rPr lang="en-US" sz="1100" dirty="0">
                <a:solidFill>
                  <a:srgbClr val="12A09B"/>
                </a:solidFill>
                <a:latin typeface="Montserrat Italics"/>
              </a:rPr>
              <a:t> 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1DF84A88-A888-24A7-AA48-534B01665787}"/>
              </a:ext>
            </a:extLst>
          </p:cNvPr>
          <p:cNvSpPr txBox="1"/>
          <p:nvPr/>
        </p:nvSpPr>
        <p:spPr>
          <a:xfrm>
            <a:off x="4006850" y="8612397"/>
            <a:ext cx="3384297" cy="150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Ресторан мяса и морепродуктов, приготовленных на гриле с широким выбором алкогольных и безалкогольных напитков со всего мира в эксклюзивной винотеке. Гости могут насладится великолепным видом на море и закат 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c 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крыши, а также развлекательным шоу поваров на открытой̆ кухне. </a:t>
            </a:r>
            <a:endParaRPr lang="en-US" sz="1100" spc="67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38" name="Picture 32">
            <a:extLst>
              <a:ext uri="{FF2B5EF4-FFF2-40B4-BE49-F238E27FC236}">
                <a16:creationId xmlns:a16="http://schemas.microsoft.com/office/drawing/2014/main" id="{657F6A0D-97D3-26F3-9FB7-59E1B6377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18273" y="8007746"/>
            <a:ext cx="2092433" cy="2088110"/>
          </a:xfrm>
          <a:prstGeom prst="rect">
            <a:avLst/>
          </a:prstGeom>
        </p:spPr>
      </p:pic>
      <p:sp>
        <p:nvSpPr>
          <p:cNvPr id="40" name="TextBox 25">
            <a:extLst>
              <a:ext uri="{FF2B5EF4-FFF2-40B4-BE49-F238E27FC236}">
                <a16:creationId xmlns:a16="http://schemas.microsoft.com/office/drawing/2014/main" id="{C2007773-ED13-5C70-2E37-405DCDB976E6}"/>
              </a:ext>
            </a:extLst>
          </p:cNvPr>
          <p:cNvSpPr txBox="1"/>
          <p:nvPr/>
        </p:nvSpPr>
        <p:spPr>
          <a:xfrm>
            <a:off x="209243" y="92042"/>
            <a:ext cx="6063193" cy="992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ru-RU" sz="2800" dirty="0">
                <a:solidFill>
                  <a:srgbClr val="503F38"/>
                </a:solidFill>
                <a:latin typeface="RotanaBold" panose="02040502050405020303" pitchFamily="18" charset="0"/>
              </a:rPr>
              <a:t>Летний ВСЕ ВКЛЮЧЕНО 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ru-RU" sz="2800" dirty="0">
                <a:solidFill>
                  <a:srgbClr val="503F38"/>
                </a:solidFill>
                <a:latin typeface="RotanaBold" panose="02040502050405020303" pitchFamily="18" charset="0"/>
              </a:rPr>
              <a:t>Дополнительный план питания</a:t>
            </a:r>
            <a:endParaRPr lang="en-US" sz="2800" dirty="0">
              <a:solidFill>
                <a:srgbClr val="503F38"/>
              </a:solidFill>
              <a:latin typeface="RotanaBold" panose="02040502050405020303" pitchFamily="18" charset="0"/>
            </a:endParaRP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CE8C5593-BBBC-E429-D139-D6D72C61EAED}"/>
              </a:ext>
            </a:extLst>
          </p:cNvPr>
          <p:cNvSpPr txBox="1"/>
          <p:nvPr/>
        </p:nvSpPr>
        <p:spPr>
          <a:xfrm>
            <a:off x="153457" y="1121355"/>
            <a:ext cx="7215870" cy="315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55"/>
              </a:lnSpc>
            </a:pPr>
            <a:r>
              <a:rPr lang="ru-RU" sz="1400" b="1" spc="67" dirty="0">
                <a:solidFill>
                  <a:srgbClr val="503F38"/>
                </a:solidFill>
                <a:latin typeface="Book Antiqua" panose="02040602050305030304" pitchFamily="18" charset="0"/>
              </a:rPr>
              <a:t>Отель </a:t>
            </a:r>
            <a:r>
              <a:rPr lang="en-US" sz="1400" b="1" spc="67" dirty="0" err="1">
                <a:solidFill>
                  <a:srgbClr val="503F38"/>
                </a:solidFill>
                <a:latin typeface="Book Antiqua" panose="02040602050305030304" pitchFamily="18" charset="0"/>
              </a:rPr>
              <a:t>Saadiyat</a:t>
            </a:r>
            <a:r>
              <a:rPr lang="en-US" sz="1400" b="1" spc="67" dirty="0">
                <a:solidFill>
                  <a:srgbClr val="503F38"/>
                </a:solidFill>
                <a:latin typeface="Book Antiqua" panose="02040602050305030304" pitchFamily="18" charset="0"/>
              </a:rPr>
              <a:t> Rotana </a:t>
            </a:r>
            <a:r>
              <a:rPr lang="ru-RU" sz="1400" b="1" spc="67" dirty="0">
                <a:solidFill>
                  <a:srgbClr val="503F38"/>
                </a:solidFill>
                <a:latin typeface="Book Antiqua" panose="02040602050305030304" pitchFamily="18" charset="0"/>
              </a:rPr>
              <a:t>предлагает новый план питания на летний период.</a:t>
            </a:r>
            <a:endParaRPr lang="en-US" sz="1400" spc="67" dirty="0">
              <a:solidFill>
                <a:srgbClr val="503F38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ts val="1755"/>
              </a:lnSpc>
            </a:pPr>
            <a:r>
              <a:rPr lang="ru-RU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Отель открывает новые возможности для комфортного отдыха в дополнение к уже существующим</a:t>
            </a:r>
            <a:r>
              <a:rPr lang="en-US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. </a:t>
            </a:r>
            <a:r>
              <a:rPr lang="ru-RU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Разнообразные кухни мира представлены в 7-ми ресторанах отеля высокой кухни.</a:t>
            </a:r>
            <a:endParaRPr lang="en-US" sz="1400" spc="67" dirty="0">
              <a:solidFill>
                <a:srgbClr val="503F38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ts val="1755"/>
              </a:lnSpc>
            </a:pPr>
            <a:r>
              <a:rPr lang="ru-RU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Мягкое солнце и море, плавание или игры с детьми в бассейне, посещение СПА и фитнес клуба </a:t>
            </a:r>
            <a:r>
              <a:rPr lang="en-US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 </a:t>
            </a:r>
            <a:r>
              <a:rPr lang="ru-RU" sz="1400" spc="67" dirty="0">
                <a:solidFill>
                  <a:srgbClr val="503F38"/>
                </a:solidFill>
                <a:latin typeface="Book Antiqua" panose="02040602050305030304" pitchFamily="18" charset="0"/>
              </a:rPr>
              <a:t>гармонично дополняются посещением великолепных ресторанов, где наши шеф повара предлагают увлекательное кулинарное путешествие с широким выбором напитков.</a:t>
            </a:r>
          </a:p>
          <a:p>
            <a:pPr algn="just">
              <a:lnSpc>
                <a:spcPts val="1755"/>
              </a:lnSpc>
            </a:pPr>
            <a:endParaRPr lang="ru-RU" sz="1400" spc="67" dirty="0">
              <a:solidFill>
                <a:srgbClr val="503F38"/>
              </a:solidFill>
              <a:latin typeface="Book Antiqua" panose="02040602050305030304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Алкогольные и безалкогольные напитки предоставляются ежедневно с 11:00 утра до 23:00 ночи. Алкогольные напитки включают выбор отборного пива/вина, коктейлей̆ и спиртных напитков. Безалкогольные напитки включают воду, напитки и соки. </a:t>
            </a:r>
          </a:p>
          <a:p>
            <a:pPr algn="just">
              <a:lnSpc>
                <a:spcPts val="1755"/>
              </a:lnSpc>
            </a:pPr>
            <a:endParaRPr lang="en-US" sz="1350" spc="67" dirty="0">
              <a:solidFill>
                <a:srgbClr val="503F38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348" y="2471445"/>
            <a:ext cx="2893932" cy="1629768"/>
            <a:chOff x="0" y="0"/>
            <a:chExt cx="1037120" cy="5840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7120" cy="584072"/>
            </a:xfrm>
            <a:custGeom>
              <a:avLst/>
              <a:gdLst/>
              <a:ahLst/>
              <a:cxnLst/>
              <a:rect l="l" t="t" r="r" b="b"/>
              <a:pathLst>
                <a:path w="1037120" h="584072">
                  <a:moveTo>
                    <a:pt x="0" y="0"/>
                  </a:moveTo>
                  <a:lnTo>
                    <a:pt x="1037120" y="0"/>
                  </a:lnTo>
                  <a:lnTo>
                    <a:pt x="1037120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54779" y="4459007"/>
            <a:ext cx="2533471" cy="1629768"/>
            <a:chOff x="0" y="0"/>
            <a:chExt cx="907939" cy="5840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7939" cy="584072"/>
            </a:xfrm>
            <a:custGeom>
              <a:avLst/>
              <a:gdLst/>
              <a:ahLst/>
              <a:cxnLst/>
              <a:rect l="l" t="t" r="r" b="b"/>
              <a:pathLst>
                <a:path w="907939" h="584072">
                  <a:moveTo>
                    <a:pt x="0" y="0"/>
                  </a:moveTo>
                  <a:lnTo>
                    <a:pt x="907939" y="0"/>
                  </a:lnTo>
                  <a:lnTo>
                    <a:pt x="907939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1750" y="6459078"/>
            <a:ext cx="2732085" cy="1629768"/>
            <a:chOff x="0" y="0"/>
            <a:chExt cx="979117" cy="5840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9117" cy="584072"/>
            </a:xfrm>
            <a:custGeom>
              <a:avLst/>
              <a:gdLst/>
              <a:ahLst/>
              <a:cxnLst/>
              <a:rect l="l" t="t" r="r" b="b"/>
              <a:pathLst>
                <a:path w="979117" h="584072">
                  <a:moveTo>
                    <a:pt x="0" y="0"/>
                  </a:moveTo>
                  <a:lnTo>
                    <a:pt x="979117" y="0"/>
                  </a:lnTo>
                  <a:lnTo>
                    <a:pt x="979117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689" y="2614657"/>
            <a:ext cx="1605512" cy="7036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62" y="6496532"/>
            <a:ext cx="1180109" cy="107344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29030" y="9354158"/>
            <a:ext cx="7614559" cy="1339242"/>
            <a:chOff x="0" y="0"/>
            <a:chExt cx="2714565" cy="4610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14565" cy="461098"/>
            </a:xfrm>
            <a:custGeom>
              <a:avLst/>
              <a:gdLst/>
              <a:ahLst/>
              <a:cxnLst/>
              <a:rect l="l" t="t" r="r" b="b"/>
              <a:pathLst>
                <a:path w="2714565" h="461098">
                  <a:moveTo>
                    <a:pt x="0" y="0"/>
                  </a:moveTo>
                  <a:lnTo>
                    <a:pt x="2714565" y="0"/>
                  </a:lnTo>
                  <a:lnTo>
                    <a:pt x="2714565" y="461098"/>
                  </a:lnTo>
                  <a:lnTo>
                    <a:pt x="0" y="461098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5710" y="2160696"/>
            <a:ext cx="2185810" cy="218129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19426" y="4172263"/>
            <a:ext cx="2229030" cy="222442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73676" y="6184900"/>
            <a:ext cx="2263818" cy="225914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8018" y="3494023"/>
            <a:ext cx="1609337" cy="674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ru-RU" sz="1266" dirty="0">
                <a:solidFill>
                  <a:srgbClr val="75C2D2"/>
                </a:solidFill>
                <a:latin typeface="Montserrat Bold"/>
              </a:rPr>
              <a:t>ЛАТИНОАМЕРИКАНСКАЯ</a:t>
            </a:r>
            <a:endParaRPr lang="en-US" sz="1266" dirty="0">
              <a:solidFill>
                <a:srgbClr val="75C2D2"/>
              </a:solidFill>
              <a:latin typeface="Montserrat Bold"/>
            </a:endParaRPr>
          </a:p>
          <a:p>
            <a:pPr>
              <a:lnSpc>
                <a:spcPts val="1773"/>
              </a:lnSpc>
            </a:pPr>
            <a:r>
              <a:rPr lang="en-US" sz="1266" dirty="0">
                <a:solidFill>
                  <a:srgbClr val="75C2D2"/>
                </a:solidFill>
                <a:latin typeface="Montserrat"/>
              </a:rPr>
              <a:t>12 PM - 12 AM</a:t>
            </a:r>
            <a:r>
              <a:rPr lang="en-US" sz="1266" dirty="0">
                <a:solidFill>
                  <a:srgbClr val="75C2D2"/>
                </a:solidFill>
                <a:latin typeface="Montserrat Italics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92521" y="4935127"/>
            <a:ext cx="1510132" cy="28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2100">
                <a:solidFill>
                  <a:srgbClr val="1581C5"/>
                </a:solidFill>
                <a:latin typeface="Montserrat Semi-Bold Bold"/>
              </a:rPr>
              <a:t>POOL BAR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20601" y="5297419"/>
            <a:ext cx="1294222" cy="17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231F51"/>
                </a:solidFill>
                <a:latin typeface="Montserrat"/>
              </a:rPr>
              <a:t> 11:00  - </a:t>
            </a:r>
            <a:r>
              <a:rPr lang="ru-RU" sz="1100" dirty="0">
                <a:solidFill>
                  <a:srgbClr val="231F51"/>
                </a:solidFill>
                <a:latin typeface="Montserrat"/>
              </a:rPr>
              <a:t>до заката</a:t>
            </a:r>
            <a:r>
              <a:rPr lang="en-US" sz="1100" dirty="0">
                <a:solidFill>
                  <a:srgbClr val="231F51"/>
                </a:solidFill>
                <a:latin typeface="Montserrat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027" y="7607373"/>
            <a:ext cx="2104908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ru-RU" sz="1100" dirty="0">
                <a:solidFill>
                  <a:srgbClr val="9B8A75"/>
                </a:solidFill>
                <a:latin typeface="Montserrat"/>
              </a:rPr>
              <a:t>КАФЕ В ЛОББИ</a:t>
            </a:r>
            <a:endParaRPr lang="en-US" sz="1100" dirty="0">
              <a:solidFill>
                <a:srgbClr val="9B8A75"/>
              </a:solidFill>
              <a:latin typeface="Montserrat"/>
            </a:endParaRPr>
          </a:p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9B8A75"/>
                </a:solidFill>
                <a:latin typeface="Montserrat"/>
              </a:rPr>
              <a:t>8</a:t>
            </a:r>
            <a:r>
              <a:rPr lang="ru-RU" sz="1100" dirty="0">
                <a:solidFill>
                  <a:srgbClr val="9B8A75"/>
                </a:solidFill>
                <a:latin typeface="Montserrat"/>
              </a:rPr>
              <a:t>:00</a:t>
            </a:r>
            <a:r>
              <a:rPr lang="en-US" sz="1100" dirty="0">
                <a:solidFill>
                  <a:srgbClr val="9B8A75"/>
                </a:solidFill>
                <a:latin typeface="Montserrat"/>
              </a:rPr>
              <a:t>- </a:t>
            </a:r>
            <a:r>
              <a:rPr lang="ru-RU" sz="1100" dirty="0">
                <a:solidFill>
                  <a:srgbClr val="9B8A75"/>
                </a:solidFill>
                <a:latin typeface="Montserrat"/>
              </a:rPr>
              <a:t>23</a:t>
            </a:r>
            <a:r>
              <a:rPr lang="en-US" sz="1100" dirty="0">
                <a:solidFill>
                  <a:srgbClr val="9B8A75"/>
                </a:solidFill>
                <a:latin typeface="Montserrat"/>
              </a:rPr>
              <a:t>:30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662" y="9214599"/>
            <a:ext cx="7287055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sz="105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Дополнительные условия;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sz="105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Предложение действует с 1 мая до 30 сентября 2023</a:t>
            </a:r>
            <a:endParaRPr lang="en-US" sz="1050" b="1" spc="67" dirty="0">
              <a:solidFill>
                <a:srgbClr val="503F38"/>
              </a:solidFill>
              <a:latin typeface="RotanaLight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ook Antiqua" panose="02040602050305030304" pitchFamily="18" charset="0"/>
              </a:rPr>
              <a:t>Алкогольные напитки разрешены с 21 года и старше в соответствии с правилами ОАЭ.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ook Antiqua" panose="02040602050305030304" pitchFamily="18" charset="0"/>
              </a:rPr>
              <a:t>Еда и напитки из мини бара и доставка еды в номер не включены.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ook Antiqua" panose="02040602050305030304" pitchFamily="18" charset="0"/>
              </a:rPr>
              <a:t>В </a:t>
            </a:r>
            <a:r>
              <a:rPr lang="en-GB" sz="1000" dirty="0">
                <a:latin typeface="Book Antiqua" panose="02040602050305030304" pitchFamily="18" charset="0"/>
              </a:rPr>
              <a:t>Sim Sim </a:t>
            </a:r>
            <a:r>
              <a:rPr lang="ru-RU" sz="1000" dirty="0">
                <a:latin typeface="Book Antiqua" panose="02040602050305030304" pitchFamily="18" charset="0"/>
              </a:rPr>
              <a:t>ресторане ежедневно подают завтраки и ужины – </a:t>
            </a:r>
            <a:r>
              <a:rPr lang="ru-RU" sz="1000" dirty="0" err="1">
                <a:latin typeface="Book Antiqua" panose="02040602050305030304" pitchFamily="18" charset="0"/>
              </a:rPr>
              <a:t>шведскии</a:t>
            </a:r>
            <a:r>
              <a:rPr lang="ru-RU" sz="1000" dirty="0">
                <a:latin typeface="Book Antiqua" panose="02040602050305030304" pitchFamily="18" charset="0"/>
              </a:rPr>
              <a:t>̆ стол.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ook Antiqua" panose="02040602050305030304" pitchFamily="18" charset="0"/>
              </a:rPr>
              <a:t>Все остальные рестораны обслуживают по а ля карт меню, гостям полагается одна закуска, одно основное блюдо 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ook Antiqua" panose="02040602050305030304" pitchFamily="18" charset="0"/>
              </a:rPr>
              <a:t>один десерт. </a:t>
            </a:r>
            <a:endParaRPr lang="ru-RU" sz="100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022653" y="2595787"/>
            <a:ext cx="3382399" cy="1072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Бар – ресторан,  расположенный между бассейном и пляжем, где можно отдохнуть с закусками, коктейлями, а также покурить кальян с видом на море. Здесь также предлагается меню латиноамериканской кухни в течение всего дня.</a:t>
            </a:r>
            <a:endParaRPr lang="en-GB" sz="11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00397" y="4837908"/>
            <a:ext cx="3076154" cy="855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Предлагает гостям большой̆ ассортимент напитков, тропических коктейлей̆ и закусок для гостей̆ на территории бассейна, а также салаты и сэндвичи</a:t>
            </a:r>
            <a:r>
              <a:rPr lang="en-US" sz="1100" spc="67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22997" y="6714597"/>
            <a:ext cx="2969087" cy="150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Кафе расположено в лобби отеля недалеко от главного входа и предлагает гостям огромный выбор кофе, чая, выпечки и десертов. С террасы открывается захватывающий вид на море и территорию отеля.</a:t>
            </a:r>
            <a:endParaRPr lang="en-GB" sz="11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algn="just">
              <a:lnSpc>
                <a:spcPts val="1705"/>
              </a:lnSpc>
            </a:pPr>
            <a:r>
              <a:rPr lang="en-US" sz="1100" spc="67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. </a:t>
            </a: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DD4073BC-71A0-1CCA-F90D-2D4F88CBB365}"/>
              </a:ext>
            </a:extLst>
          </p:cNvPr>
          <p:cNvGrpSpPr/>
          <p:nvPr/>
        </p:nvGrpSpPr>
        <p:grpSpPr>
          <a:xfrm>
            <a:off x="4892808" y="464066"/>
            <a:ext cx="2663692" cy="1629768"/>
            <a:chOff x="0" y="0"/>
            <a:chExt cx="954607" cy="584072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A0A7C32D-9159-7721-CB12-538C3B962197}"/>
                </a:ext>
              </a:extLst>
            </p:cNvPr>
            <p:cNvSpPr/>
            <p:nvPr/>
          </p:nvSpPr>
          <p:spPr>
            <a:xfrm>
              <a:off x="0" y="0"/>
              <a:ext cx="954607" cy="584072"/>
            </a:xfrm>
            <a:custGeom>
              <a:avLst/>
              <a:gdLst/>
              <a:ahLst/>
              <a:cxnLst/>
              <a:rect l="l" t="t" r="r" b="b"/>
              <a:pathLst>
                <a:path w="954607" h="584072">
                  <a:moveTo>
                    <a:pt x="0" y="0"/>
                  </a:moveTo>
                  <a:lnTo>
                    <a:pt x="954607" y="0"/>
                  </a:lnTo>
                  <a:lnTo>
                    <a:pt x="954607" y="584072"/>
                  </a:lnTo>
                  <a:lnTo>
                    <a:pt x="0" y="584072"/>
                  </a:lnTo>
                  <a:close/>
                </a:path>
              </a:pathLst>
            </a:custGeom>
            <a:solidFill>
              <a:srgbClr val="FCF1E4"/>
            </a:solidFill>
          </p:spPr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2ADD0095-3FB1-FCD8-C1A0-0CBD4E333D10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pic>
        <p:nvPicPr>
          <p:cNvPr id="36" name="Picture 20">
            <a:extLst>
              <a:ext uri="{FF2B5EF4-FFF2-40B4-BE49-F238E27FC236}">
                <a16:creationId xmlns:a16="http://schemas.microsoft.com/office/drawing/2014/main" id="{9A20D704-AD40-832E-A6F8-717E247047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66631" y="165100"/>
            <a:ext cx="2169643" cy="216516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2CC37C12-7398-7CB0-2104-3DDF05A230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80585" y="502105"/>
            <a:ext cx="1656006" cy="796495"/>
          </a:xfrm>
          <a:prstGeom prst="rect">
            <a:avLst/>
          </a:prstGeom>
        </p:spPr>
      </p:pic>
      <p:sp>
        <p:nvSpPr>
          <p:cNvPr id="38" name="TextBox 30">
            <a:extLst>
              <a:ext uri="{FF2B5EF4-FFF2-40B4-BE49-F238E27FC236}">
                <a16:creationId xmlns:a16="http://schemas.microsoft.com/office/drawing/2014/main" id="{AB02FF82-D014-DAE9-6A87-7BF2A03FFA92}"/>
              </a:ext>
            </a:extLst>
          </p:cNvPr>
          <p:cNvSpPr txBox="1"/>
          <p:nvPr/>
        </p:nvSpPr>
        <p:spPr>
          <a:xfrm>
            <a:off x="5691641" y="1318132"/>
            <a:ext cx="1757940" cy="75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0"/>
              </a:lnSpc>
            </a:pPr>
            <a:r>
              <a:rPr lang="ru-RU" sz="1100" dirty="0">
                <a:solidFill>
                  <a:srgbClr val="000000"/>
                </a:solidFill>
                <a:latin typeface="Montserrat Bold"/>
              </a:rPr>
              <a:t>БРИТАНСКАЯ</a:t>
            </a:r>
            <a:r>
              <a:rPr lang="en-US" sz="1100" dirty="0">
                <a:solidFill>
                  <a:srgbClr val="000000"/>
                </a:solidFill>
                <a:latin typeface="Montserrat Bold"/>
              </a:rPr>
              <a:t> &amp; </a:t>
            </a:r>
            <a:r>
              <a:rPr lang="ru-RU" sz="1100" dirty="0">
                <a:solidFill>
                  <a:srgbClr val="000000"/>
                </a:solidFill>
                <a:latin typeface="Montserrat Bold"/>
              </a:rPr>
              <a:t>АМЕРИКАНСКАЯ</a:t>
            </a:r>
            <a:endParaRPr lang="en-US" sz="11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Montserrat"/>
              </a:rPr>
              <a:t>11</a:t>
            </a:r>
            <a:r>
              <a:rPr lang="ru-RU" sz="1100" dirty="0">
                <a:solidFill>
                  <a:srgbClr val="000000"/>
                </a:solidFill>
                <a:latin typeface="Montserrat"/>
                <a:sym typeface="Wingdings" pitchFamily="2" charset="2"/>
              </a:rPr>
              <a:t>:00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 – 2</a:t>
            </a:r>
            <a:r>
              <a:rPr lang="ru-RU" sz="1100" dirty="0">
                <a:solidFill>
                  <a:srgbClr val="000000"/>
                </a:solidFill>
                <a:latin typeface="Montserrat"/>
              </a:rPr>
              <a:t>:00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ru-RU" sz="1100" dirty="0">
                <a:solidFill>
                  <a:srgbClr val="000000"/>
                </a:solidFill>
                <a:latin typeface="Montserrat"/>
              </a:rPr>
              <a:t>СБ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 &amp; </a:t>
            </a:r>
            <a:r>
              <a:rPr lang="ru-RU" sz="1100" dirty="0">
                <a:solidFill>
                  <a:srgbClr val="000000"/>
                </a:solidFill>
                <a:latin typeface="Montserrat"/>
              </a:rPr>
              <a:t>ВС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)</a:t>
            </a:r>
            <a:r>
              <a:rPr lang="en-US" sz="1100" dirty="0">
                <a:solidFill>
                  <a:srgbClr val="000000"/>
                </a:solidFill>
                <a:latin typeface="Montserrat Italics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Montserrat Italics"/>
              </a:rPr>
              <a:t>4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 PM - 2 AM (</a:t>
            </a:r>
            <a:r>
              <a:rPr lang="ru-RU" sz="1100" dirty="0">
                <a:solidFill>
                  <a:srgbClr val="000000"/>
                </a:solidFill>
                <a:latin typeface="Montserrat"/>
              </a:rPr>
              <a:t>ПН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 - </a:t>
            </a:r>
            <a:r>
              <a:rPr lang="ru-RU" sz="1100" dirty="0">
                <a:solidFill>
                  <a:srgbClr val="000000"/>
                </a:solidFill>
                <a:latin typeface="Montserrat"/>
              </a:rPr>
              <a:t>ПТ</a:t>
            </a:r>
            <a:r>
              <a:rPr lang="en-US" sz="1100" dirty="0">
                <a:solidFill>
                  <a:srgbClr val="000000"/>
                </a:solidFill>
                <a:latin typeface="Montserrat"/>
              </a:rPr>
              <a:t>))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91123148-AA4D-75D6-EB1B-99B46EE4C15D}"/>
              </a:ext>
            </a:extLst>
          </p:cNvPr>
          <p:cNvSpPr txBox="1"/>
          <p:nvPr/>
        </p:nvSpPr>
        <p:spPr>
          <a:xfrm>
            <a:off x="176622" y="541033"/>
            <a:ext cx="3215781" cy="172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5"/>
              </a:lnSpc>
            </a:pPr>
            <a:r>
              <a:rPr lang="ru-RU" sz="1100" spc="67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Этот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бар-ресторан предлагает большой̆ выбор пива, крепких напитков, эксклюзивных вин и коктейлей̆ со всего мира, а также </a:t>
            </a:r>
            <a:r>
              <a:rPr lang="ru-RU" sz="1100" dirty="0" err="1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англо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 – американскую кухню и эксклюзивные </a:t>
            </a:r>
            <a:r>
              <a:rPr lang="ru-RU" sz="1100" dirty="0" err="1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стейки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.</a:t>
            </a:r>
            <a:r>
              <a:rPr lang="en-GB" sz="1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 </a:t>
            </a:r>
            <a:r>
              <a:rPr lang="en-US" sz="1100" spc="67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 </a:t>
            </a:r>
            <a:r>
              <a:rPr lang="ru-RU" sz="1100" spc="67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Big Caslon Medium" panose="02000603090000020003" pitchFamily="2" charset="-79"/>
              </a:rPr>
              <a:t>Гости могут насладиться вечерней развлекательной программой и живой музыкой, а также просмотром трансляций спортивных программ.</a:t>
            </a:r>
            <a:endParaRPr lang="en-US" sz="1100" spc="67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id="{5482F48F-4A3F-9E44-D7A0-C6DAB6848CB0}"/>
              </a:ext>
            </a:extLst>
          </p:cNvPr>
          <p:cNvSpPr txBox="1"/>
          <p:nvPr/>
        </p:nvSpPr>
        <p:spPr>
          <a:xfrm>
            <a:off x="108018" y="8583018"/>
            <a:ext cx="7340461" cy="414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ru-RU" sz="120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От лица сотрудников отеля благодарим Вас за выбор </a:t>
            </a:r>
            <a:r>
              <a:rPr lang="en-US" sz="1200" b="1" spc="67" dirty="0" err="1">
                <a:solidFill>
                  <a:srgbClr val="503F38"/>
                </a:solidFill>
                <a:latin typeface="RotanaLight" panose="02040502050405020303" pitchFamily="18" charset="0"/>
              </a:rPr>
              <a:t>Saadiyat</a:t>
            </a:r>
            <a:r>
              <a:rPr lang="en-US" sz="120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 Rotana Resort &amp; Villas.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ru-RU" sz="120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Желаем незабываемого отдыха для Вас и Вашей семьи</a:t>
            </a:r>
            <a:r>
              <a:rPr lang="en-US" sz="1200" b="1" spc="67" dirty="0">
                <a:solidFill>
                  <a:srgbClr val="503F38"/>
                </a:solidFill>
                <a:latin typeface="RotanaLight" panose="02040502050405020303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561</Words>
  <Application>Microsoft Office PowerPoint</Application>
  <PresentationFormat>Произвольный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3" baseType="lpstr">
      <vt:lpstr>Calibri</vt:lpstr>
      <vt:lpstr>Book Antiqua</vt:lpstr>
      <vt:lpstr>RotanaBold</vt:lpstr>
      <vt:lpstr>Sukar</vt:lpstr>
      <vt:lpstr>RotanaLight</vt:lpstr>
      <vt:lpstr>Montserrat</vt:lpstr>
      <vt:lpstr>Montserrat Bold</vt:lpstr>
      <vt:lpstr>Montserrat Italics</vt:lpstr>
      <vt:lpstr>Montserrat Semi-Bold Bold</vt:lpstr>
      <vt:lpstr>Arial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Dine Around</dc:title>
  <dc:creator>Carine Joun</dc:creator>
  <cp:lastModifiedBy>Elena Rogozina</cp:lastModifiedBy>
  <cp:revision>17</cp:revision>
  <dcterms:created xsi:type="dcterms:W3CDTF">2006-08-16T00:00:00Z</dcterms:created>
  <dcterms:modified xsi:type="dcterms:W3CDTF">2023-04-18T13:51:27Z</dcterms:modified>
  <dc:identifier>DAFZg91f4oA</dc:identifier>
</cp:coreProperties>
</file>